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0A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36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116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2.tif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405D4A-591D-2B41-B8F4-FA371B41D1CF}" type="datetimeFigureOut">
              <a:rPr lang="de-DE" smtClean="0"/>
              <a:t>10.12.18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7A71A-5AE3-EA43-B407-0093EC871AA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4785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/>
          <p:cNvSpPr txBox="1"/>
          <p:nvPr userDrawn="1"/>
        </p:nvSpPr>
        <p:spPr>
          <a:xfrm>
            <a:off x="407509" y="717125"/>
            <a:ext cx="8885583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500" b="1" u="non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Steganographie</a:t>
            </a:r>
            <a:r>
              <a:rPr lang="de-DE" sz="4500" b="1" u="non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 &amp; Steganalyse</a:t>
            </a:r>
          </a:p>
          <a:p>
            <a:r>
              <a:rPr lang="de-DE" sz="3600" b="0" i="1" u="none" baseline="0" dirty="0">
                <a:effectLst/>
                <a:latin typeface="Helvetica" charset="0"/>
                <a:ea typeface="Helvetica" charset="0"/>
                <a:cs typeface="Helvetica" charset="0"/>
              </a:rPr>
              <a:t>1. Seminarvortrag</a:t>
            </a:r>
            <a:br>
              <a:rPr lang="de-DE" sz="4500" b="1" baseline="0" dirty="0">
                <a:latin typeface="Helvetica" charset="0"/>
                <a:ea typeface="Helvetica" charset="0"/>
                <a:cs typeface="Helvetica" charset="0"/>
              </a:rPr>
            </a:br>
            <a:endParaRPr lang="de-DE" sz="36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4534531" y="5485532"/>
            <a:ext cx="41664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2100" b="1" i="0" u="none" dirty="0">
                <a:latin typeface="Helvetica" charset="0"/>
                <a:ea typeface="Helvetica" charset="0"/>
                <a:cs typeface="Helvetica" charset="0"/>
              </a:rPr>
              <a:t>Timo </a:t>
            </a:r>
            <a:r>
              <a:rPr lang="de-DE" sz="2100" b="1" i="0" u="none" dirty="0" err="1">
                <a:latin typeface="Helvetica" charset="0"/>
                <a:ea typeface="Helvetica" charset="0"/>
                <a:cs typeface="Helvetica" charset="0"/>
              </a:rPr>
              <a:t>Kaesbach</a:t>
            </a:r>
            <a:endParaRPr lang="de-DE" sz="2100" b="1" i="0" u="none" dirty="0">
              <a:latin typeface="Helvetica" charset="0"/>
              <a:ea typeface="Helvetica" charset="0"/>
              <a:cs typeface="Helvetica" charset="0"/>
            </a:endParaRPr>
          </a:p>
          <a:p>
            <a:pPr algn="r"/>
            <a:r>
              <a:rPr lang="de-DE" sz="2100" b="1" i="0" u="none" dirty="0">
                <a:latin typeface="Helvetica" charset="0"/>
                <a:ea typeface="Helvetica" charset="0"/>
                <a:cs typeface="Helvetica" charset="0"/>
              </a:rPr>
              <a:t>Marc</a:t>
            </a:r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 Torchala</a:t>
            </a:r>
          </a:p>
          <a:p>
            <a:pPr algn="r"/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Felix Berger</a:t>
            </a:r>
          </a:p>
          <a:p>
            <a:pPr algn="r"/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Moritz Nachtigall</a:t>
            </a:r>
            <a:endParaRPr lang="de-DE" sz="1500" i="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7" name="Gerade Verbindung 16"/>
          <p:cNvCxnSpPr/>
          <p:nvPr userDrawn="1"/>
        </p:nvCxnSpPr>
        <p:spPr>
          <a:xfrm flipV="1">
            <a:off x="0" y="2637183"/>
            <a:ext cx="9144000" cy="13252"/>
          </a:xfrm>
          <a:prstGeom prst="line">
            <a:avLst/>
          </a:prstGeom>
          <a:ln w="889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Bild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7655" y="5579538"/>
            <a:ext cx="1229814" cy="87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5920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544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7895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543676" y="365129"/>
            <a:ext cx="1971675" cy="5811839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628656" y="365129"/>
            <a:ext cx="5800725" cy="581183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1220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468677"/>
            <a:ext cx="788670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6"/>
              </a:buClr>
              <a:defRPr/>
            </a:lvl1pPr>
            <a:lvl2pPr>
              <a:buClr>
                <a:schemeClr val="accent6"/>
              </a:buClr>
              <a:defRPr sz="1900"/>
            </a:lvl2pPr>
            <a:lvl3pPr>
              <a:buClr>
                <a:schemeClr val="accent6"/>
              </a:buClr>
              <a:defRPr sz="1800"/>
            </a:lvl3pPr>
            <a:lvl4pPr>
              <a:buClr>
                <a:schemeClr val="accent6"/>
              </a:buClr>
              <a:defRPr sz="1600"/>
            </a:lvl4pPr>
            <a:lvl5pPr>
              <a:buClr>
                <a:schemeClr val="accent6"/>
              </a:buCl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Textfeld 7"/>
          <p:cNvSpPr txBox="1"/>
          <p:nvPr userDrawn="1"/>
        </p:nvSpPr>
        <p:spPr>
          <a:xfrm>
            <a:off x="2144815" y="23358"/>
            <a:ext cx="4854370" cy="338554"/>
          </a:xfrm>
          <a:prstGeom prst="rect">
            <a:avLst/>
          </a:prstGeom>
          <a:noFill/>
        </p:spPr>
        <p:txBody>
          <a:bodyPr wrap="square" rtlCol="0" anchor="t" anchorCtr="1">
            <a:spAutoFit/>
          </a:bodyPr>
          <a:lstStyle/>
          <a:p>
            <a:pPr algn="ctr"/>
            <a:r>
              <a:rPr lang="de-DE" sz="1600" b="1" i="0" dirty="0" err="1">
                <a:effectLst/>
                <a:latin typeface="Helvetica" charset="0"/>
                <a:ea typeface="Helvetica" charset="0"/>
                <a:cs typeface="Helvetica" charset="0"/>
              </a:rPr>
              <a:t>Steganographie</a:t>
            </a:r>
            <a:r>
              <a:rPr lang="de-DE" sz="1600" b="1" i="0" baseline="0" dirty="0">
                <a:effectLst/>
                <a:latin typeface="Helvetica" charset="0"/>
                <a:ea typeface="Helvetica" charset="0"/>
                <a:cs typeface="Helvetica" charset="0"/>
              </a:rPr>
              <a:t> &amp; Steganalyse</a:t>
            </a:r>
            <a:endParaRPr lang="de-DE" sz="1600" b="0" i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9" name="Textfeld 8"/>
          <p:cNvSpPr txBox="1"/>
          <p:nvPr userDrawn="1"/>
        </p:nvSpPr>
        <p:spPr>
          <a:xfrm>
            <a:off x="0" y="6356394"/>
            <a:ext cx="27581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>
                <a:effectLst/>
                <a:latin typeface="Helvetica" charset="0"/>
                <a:ea typeface="Helvetica" charset="0"/>
                <a:cs typeface="Helvetica" charset="0"/>
              </a:rPr>
              <a:t>Felix</a:t>
            </a:r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 Berger</a:t>
            </a:r>
            <a:b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</a:br>
            <a:r>
              <a:rPr lang="de-DE" sz="1400" b="1" baseline="0">
                <a:effectLst/>
                <a:latin typeface="Helvetica" charset="0"/>
                <a:ea typeface="Helvetica" charset="0"/>
                <a:cs typeface="Helvetica" charset="0"/>
              </a:rPr>
              <a:t>Marc Torchala</a:t>
            </a:r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4" name="Textfeld 13"/>
          <p:cNvSpPr txBox="1"/>
          <p:nvPr userDrawn="1"/>
        </p:nvSpPr>
        <p:spPr>
          <a:xfrm>
            <a:off x="8579145" y="33462"/>
            <a:ext cx="56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4C0F49E-C000-F84D-A02F-74E671EBD9F4}" type="slidenum">
              <a:rPr lang="de-DE" sz="1400" b="1" smtClean="0">
                <a:effectLst/>
                <a:latin typeface="Helvetica" charset="0"/>
                <a:ea typeface="Helvetica" charset="0"/>
                <a:cs typeface="Helvetica" charset="0"/>
              </a:rPr>
              <a:pPr algn="r"/>
              <a:t>‹Nr.›</a:t>
            </a:fld>
            <a:endParaRPr lang="de-DE" sz="12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0" y="38865"/>
            <a:ext cx="2367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023192D-BAE1-D245-AB5C-2881A0B0907B}" type="datetime4">
              <a:rPr lang="de-DE" sz="1400" b="1" smtClean="0">
                <a:effectLst/>
                <a:latin typeface="Helvetica" charset="0"/>
                <a:ea typeface="Helvetica" charset="0"/>
                <a:cs typeface="Helvetica" charset="0"/>
              </a:rPr>
              <a:t>10. Dezember 2018</a:t>
            </a:fld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6" name="Gerade Verbindung 15"/>
          <p:cNvCxnSpPr/>
          <p:nvPr userDrawn="1"/>
        </p:nvCxnSpPr>
        <p:spPr>
          <a:xfrm flipV="1">
            <a:off x="-14990" y="367587"/>
            <a:ext cx="9144000" cy="13252"/>
          </a:xfrm>
          <a:prstGeom prst="line">
            <a:avLst/>
          </a:prstGeom>
          <a:ln w="412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/>
          <p:cNvCxnSpPr/>
          <p:nvPr userDrawn="1"/>
        </p:nvCxnSpPr>
        <p:spPr>
          <a:xfrm>
            <a:off x="0" y="6353353"/>
            <a:ext cx="9148970" cy="1075"/>
          </a:xfrm>
          <a:prstGeom prst="line">
            <a:avLst/>
          </a:prstGeom>
          <a:ln w="412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Bild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23938" y="6448811"/>
            <a:ext cx="496124" cy="352509"/>
          </a:xfrm>
          <a:prstGeom prst="rect">
            <a:avLst/>
          </a:prstGeom>
        </p:spPr>
      </p:pic>
      <p:sp>
        <p:nvSpPr>
          <p:cNvPr id="12" name="Textfeld 11"/>
          <p:cNvSpPr txBox="1"/>
          <p:nvPr userDrawn="1"/>
        </p:nvSpPr>
        <p:spPr>
          <a:xfrm>
            <a:off x="7482477" y="6371044"/>
            <a:ext cx="1646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Moritz Nachtigall</a:t>
            </a:r>
          </a:p>
          <a:p>
            <a:pPr algn="r"/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Timo </a:t>
            </a:r>
            <a:r>
              <a:rPr lang="de-DE" sz="1400" b="1" baseline="0" dirty="0" err="1">
                <a:effectLst/>
                <a:latin typeface="Helvetica" charset="0"/>
                <a:ea typeface="Helvetica" charset="0"/>
                <a:cs typeface="Helvetica" charset="0"/>
              </a:rPr>
              <a:t>Kaesbach</a:t>
            </a:r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6345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709744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3888" y="4589465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7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50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3pPr>
            <a:lvl4pPr marL="102862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49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37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24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12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299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49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514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365129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4" indent="0">
              <a:buNone/>
              <a:defRPr sz="1500" b="1"/>
            </a:lvl2pPr>
            <a:lvl3pPr marL="685750" indent="0">
              <a:buNone/>
              <a:defRPr sz="1351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2" indent="0">
              <a:buNone/>
              <a:defRPr sz="1200" b="1"/>
            </a:lvl6pPr>
            <a:lvl7pPr marL="2057247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4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29156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4" indent="0">
              <a:buNone/>
              <a:defRPr sz="1500" b="1"/>
            </a:lvl2pPr>
            <a:lvl3pPr marL="685750" indent="0">
              <a:buNone/>
              <a:defRPr sz="1351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2" indent="0">
              <a:buNone/>
              <a:defRPr sz="1200" b="1"/>
            </a:lvl6pPr>
            <a:lvl7pPr marL="2057247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4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29156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5010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948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8978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2057403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74" indent="0">
              <a:buNone/>
              <a:defRPr sz="1051"/>
            </a:lvl2pPr>
            <a:lvl3pPr marL="685750" indent="0">
              <a:buNone/>
              <a:defRPr sz="900"/>
            </a:lvl3pPr>
            <a:lvl4pPr marL="1028624" indent="0">
              <a:buNone/>
              <a:defRPr sz="751"/>
            </a:lvl4pPr>
            <a:lvl5pPr marL="1371498" indent="0">
              <a:buNone/>
              <a:defRPr sz="751"/>
            </a:lvl5pPr>
            <a:lvl6pPr marL="1714372" indent="0">
              <a:buNone/>
              <a:defRPr sz="751"/>
            </a:lvl6pPr>
            <a:lvl7pPr marL="2057247" indent="0">
              <a:buNone/>
              <a:defRPr sz="751"/>
            </a:lvl7pPr>
            <a:lvl8pPr marL="2400120" indent="0">
              <a:buNone/>
              <a:defRPr sz="751"/>
            </a:lvl8pPr>
            <a:lvl9pPr marL="2742994" indent="0">
              <a:buNone/>
              <a:defRPr sz="75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662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874" indent="0">
              <a:buNone/>
              <a:defRPr sz="2100"/>
            </a:lvl2pPr>
            <a:lvl3pPr marL="685750" indent="0">
              <a:buNone/>
              <a:defRPr sz="1800"/>
            </a:lvl3pPr>
            <a:lvl4pPr marL="1028624" indent="0">
              <a:buNone/>
              <a:defRPr sz="1500"/>
            </a:lvl4pPr>
            <a:lvl5pPr marL="1371498" indent="0">
              <a:buNone/>
              <a:defRPr sz="1500"/>
            </a:lvl5pPr>
            <a:lvl6pPr marL="1714372" indent="0">
              <a:buNone/>
              <a:defRPr sz="1500"/>
            </a:lvl6pPr>
            <a:lvl7pPr marL="2057247" indent="0">
              <a:buNone/>
              <a:defRPr sz="1500"/>
            </a:lvl7pPr>
            <a:lvl8pPr marL="2400120" indent="0">
              <a:buNone/>
              <a:defRPr sz="1500"/>
            </a:lvl8pPr>
            <a:lvl9pPr marL="2742994" indent="0">
              <a:buNone/>
              <a:defRPr sz="1500"/>
            </a:lvl9pPr>
          </a:lstStyle>
          <a:p>
            <a:r>
              <a:rPr lang="de-DE"/>
              <a:t>Bild auf Platzhalter ziehen oder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2057403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74" indent="0">
              <a:buNone/>
              <a:defRPr sz="1051"/>
            </a:lvl2pPr>
            <a:lvl3pPr marL="685750" indent="0">
              <a:buNone/>
              <a:defRPr sz="900"/>
            </a:lvl3pPr>
            <a:lvl4pPr marL="1028624" indent="0">
              <a:buNone/>
              <a:defRPr sz="751"/>
            </a:lvl4pPr>
            <a:lvl5pPr marL="1371498" indent="0">
              <a:buNone/>
              <a:defRPr sz="751"/>
            </a:lvl5pPr>
            <a:lvl6pPr marL="1714372" indent="0">
              <a:buNone/>
              <a:defRPr sz="751"/>
            </a:lvl6pPr>
            <a:lvl7pPr marL="2057247" indent="0">
              <a:buNone/>
              <a:defRPr sz="751"/>
            </a:lvl7pPr>
            <a:lvl8pPr marL="2400120" indent="0">
              <a:buNone/>
              <a:defRPr sz="751"/>
            </a:lvl8pPr>
            <a:lvl9pPr marL="2742994" indent="0">
              <a:buNone/>
              <a:defRPr sz="75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568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4846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68575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</p:titleStyle>
    <p:bodyStyle>
      <a:lvl1pPr marL="171438" indent="-171438" algn="l" defTabSz="685750" rtl="0" eaLnBrk="1" latinLnBrk="0" hangingPunct="1">
        <a:lnSpc>
          <a:spcPct val="90000"/>
        </a:lnSpc>
        <a:spcBef>
          <a:spcPts val="751"/>
        </a:spcBef>
        <a:buClr>
          <a:srgbClr val="FF0000"/>
        </a:buClr>
        <a:buFont typeface="Arial" charset="0"/>
        <a:buChar char="•"/>
        <a:defRPr sz="21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marL="514314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8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2pPr>
      <a:lvl3pPr marL="857187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5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200061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351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1542935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351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1885810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228683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571558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914434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7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5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2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7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2405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BBE50A-DB1E-4547-8457-93EF0860E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Wasserzeichen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46C1C4-7F99-6043-84C7-B20679252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genauer: digitales Wasserzeichen</a:t>
            </a:r>
          </a:p>
          <a:p>
            <a:r>
              <a:rPr lang="de-DE" dirty="0"/>
              <a:t>meist nicht-wahrnehmbare Markierung eines Mediums</a:t>
            </a:r>
          </a:p>
          <a:p>
            <a:pPr lvl="1"/>
            <a:r>
              <a:rPr lang="de-DE" dirty="0"/>
              <a:t>festgelegtes Verfahren für die Implementierung und für das Auslesen eines Wasserzeichens</a:t>
            </a:r>
          </a:p>
          <a:p>
            <a:r>
              <a:rPr lang="de-DE" dirty="0"/>
              <a:t>Nachweis für Authentizität</a:t>
            </a:r>
          </a:p>
          <a:p>
            <a:r>
              <a:rPr lang="de-DE" dirty="0"/>
              <a:t>Aufteilung in sichtbare und nicht-sichtbare Wasserzeichen</a:t>
            </a: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BBA83BF-3536-EA44-8D1A-799F61F9F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4282198"/>
            <a:ext cx="2517775" cy="1671803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6FB5526-E9DC-7041-BFAE-079AEEA39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5373" y="4282198"/>
            <a:ext cx="2545414" cy="1671803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D7584C0E-0CDC-734E-9C15-58594DCF29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9363" y="4282197"/>
            <a:ext cx="2545417" cy="167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925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4142A6-5BD6-B745-B021-977B87D08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Eigenschaften von Wasserzeichen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097842-63AD-2848-BFA2-15AB71F73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Wahrnehmbarkeit</a:t>
            </a:r>
          </a:p>
          <a:p>
            <a:pPr lvl="1"/>
            <a:r>
              <a:rPr lang="de-DE" dirty="0"/>
              <a:t>Grad der Veränderung des Originals</a:t>
            </a:r>
            <a:br>
              <a:rPr lang="de-DE" dirty="0"/>
            </a:br>
            <a:endParaRPr lang="de-DE" dirty="0"/>
          </a:p>
          <a:p>
            <a:r>
              <a:rPr lang="de-DE" dirty="0"/>
              <a:t>Robustheit</a:t>
            </a:r>
          </a:p>
          <a:p>
            <a:pPr lvl="1"/>
            <a:r>
              <a:rPr lang="de-DE" dirty="0"/>
              <a:t>Anfälligkeit für Bildbearbeitungsalgorithmen oder andere Versuche das Wasserzeichen zu entfernen</a:t>
            </a:r>
            <a:br>
              <a:rPr lang="de-DE" dirty="0"/>
            </a:br>
            <a:endParaRPr lang="de-DE" dirty="0"/>
          </a:p>
          <a:p>
            <a:r>
              <a:rPr lang="de-DE" dirty="0"/>
              <a:t>Kapazität</a:t>
            </a:r>
          </a:p>
          <a:p>
            <a:pPr lvl="1"/>
            <a:r>
              <a:rPr lang="de-DE" dirty="0"/>
              <a:t>Menge der Informationen die in einem Medium versteckt werden kann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27381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1F3C7A-2399-EE47-8E2F-8D8161A71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Algorithmen: Patchwork-Verfahren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AB3BE8-2F47-5243-93FA-CA96F68AA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Paare von kleinen Bildteilstücken (Patches) werden aufgehellt oder abgedunkelt</a:t>
            </a:r>
          </a:p>
          <a:p>
            <a:r>
              <a:rPr lang="de-DE" dirty="0"/>
              <a:t>Mit statistischen Methoden kann das Wasserzeichen überprüft werden</a:t>
            </a:r>
          </a:p>
          <a:p>
            <a:endParaRPr lang="de-DE" dirty="0"/>
          </a:p>
          <a:p>
            <a:r>
              <a:rPr lang="de-DE" b="1" dirty="0"/>
              <a:t>Problem: </a:t>
            </a:r>
            <a:r>
              <a:rPr lang="de-DE" dirty="0"/>
              <a:t>Wasserzeichen lässt sich leicht entfernen, bspw. über einen Weichzeichner oder ähnliche Bildbearbeitungen</a:t>
            </a:r>
          </a:p>
          <a:p>
            <a:r>
              <a:rPr lang="de-DE" dirty="0"/>
              <a:t>Verfahren ist nicht sehr robust!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36222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A978A5-CE8A-144A-96D2-A460B709F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Algorithmen: Frequenzraum-Verfahren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CBCA99-8E23-4C45-9692-01D88DD60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Umwandlung des Originals in den Frequenzraum über</a:t>
            </a:r>
            <a:br>
              <a:rPr lang="de-DE" dirty="0"/>
            </a:br>
            <a:r>
              <a:rPr lang="de-DE" dirty="0"/>
              <a:t>Diskrete-Cosinus-Transformation</a:t>
            </a:r>
          </a:p>
          <a:p>
            <a:r>
              <a:rPr lang="de-DE" dirty="0"/>
              <a:t>Mehrere Möglichkeiten ein Wasserzeichen einzubetten:</a:t>
            </a:r>
          </a:p>
          <a:p>
            <a:pPr lvl="1"/>
            <a:r>
              <a:rPr lang="de-DE" dirty="0"/>
              <a:t>niedrigen Frequenzbereich</a:t>
            </a:r>
          </a:p>
          <a:p>
            <a:pPr lvl="1"/>
            <a:r>
              <a:rPr lang="de-DE" dirty="0"/>
              <a:t>mittleren Frequenzbereich</a:t>
            </a:r>
          </a:p>
          <a:p>
            <a:pPr lvl="1"/>
            <a:r>
              <a:rPr lang="de-DE" dirty="0"/>
              <a:t>hohen Frequenzbereich</a:t>
            </a:r>
          </a:p>
          <a:p>
            <a:endParaRPr lang="de-DE" dirty="0"/>
          </a:p>
          <a:p>
            <a:r>
              <a:rPr lang="de-DE" dirty="0"/>
              <a:t>Verfahren ist robust gegen viele Bildbearbeitungsoperationen</a:t>
            </a:r>
          </a:p>
          <a:p>
            <a:pPr lvl="1"/>
            <a:r>
              <a:rPr lang="de-DE" dirty="0"/>
              <a:t>Transformationen</a:t>
            </a:r>
          </a:p>
          <a:p>
            <a:pPr lvl="1"/>
            <a:r>
              <a:rPr lang="de-DE" dirty="0"/>
              <a:t>Kompressionen / Komprimierung</a:t>
            </a:r>
          </a:p>
          <a:p>
            <a:pPr lvl="1"/>
            <a:r>
              <a:rPr lang="de-DE" dirty="0"/>
              <a:t>Rauschen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18297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AMCVorlagePräsentation" id="{708A2B3B-EC0D-B044-A312-A1E8EFD62AF2}" vid="{9548B672-2ABD-5046-A4C6-F0F33EED0F67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CAMCVorlagePräsentation</Template>
  <TotalTime>0</TotalTime>
  <Words>93</Words>
  <Application>Microsoft Macintosh PowerPoint</Application>
  <PresentationFormat>Bildschirmpräsentation (4:3)</PresentationFormat>
  <Paragraphs>30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Calibri</vt:lpstr>
      <vt:lpstr>Helvetica</vt:lpstr>
      <vt:lpstr>Office-Design</vt:lpstr>
      <vt:lpstr>PowerPoint-Präsentation</vt:lpstr>
      <vt:lpstr>Wasserzeichen</vt:lpstr>
      <vt:lpstr>Eigenschaften von Wasserzeichen</vt:lpstr>
      <vt:lpstr>Algorithmen: Patchwork-Verfahren</vt:lpstr>
      <vt:lpstr>Algorithmen: Frequenzraum-Verfahren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Marc Torchala</dc:creator>
  <cp:lastModifiedBy>Marc Torchala</cp:lastModifiedBy>
  <cp:revision>62</cp:revision>
  <dcterms:created xsi:type="dcterms:W3CDTF">2018-03-29T13:45:31Z</dcterms:created>
  <dcterms:modified xsi:type="dcterms:W3CDTF">2018-12-10T11:22:52Z</dcterms:modified>
</cp:coreProperties>
</file>

<file path=docProps/thumbnail.jpeg>
</file>